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/>
    <p:restoredTop sz="94617"/>
  </p:normalViewPr>
  <p:slideViewPr>
    <p:cSldViewPr snapToGrid="0" snapToObjects="1">
      <p:cViewPr varScale="1">
        <p:scale>
          <a:sx n="78" d="100"/>
          <a:sy n="78" d="100"/>
        </p:scale>
        <p:origin x="16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3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29" Type="http://schemas.openxmlformats.org/officeDocument/2006/relationships/theme" Target="theme/theme1.xml" /><Relationship Id="rId28" Type="http://schemas.openxmlformats.org/officeDocument/2006/relationships/viewProps" Target="viewProps.xml" /><Relationship Id="rId27" Type="http://schemas.openxmlformats.org/officeDocument/2006/relationships/presProps" Target="presProps.xml" 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blog.rstudio.com/2018/11/19/rstudio-1-2-preview-the-little-things/" TargetMode="External" /><Relationship Id="rId3" Type="http://schemas.openxmlformats.org/officeDocument/2006/relationships/hyperlink" Target="https://www.rstudio.com/products/connect/" TargetMode="External" /><Relationship Id="rId4" Type="http://schemas.openxmlformats.org/officeDocument/2006/relationships/image" Target="../media/image8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bank/bank-marketing.pptx" TargetMode="External" /><Relationship Id="rId3" Type="http://schemas.openxmlformats.org/officeDocument/2006/relationships/image" Target="../media/image9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www.rstudio.com/products/connect/" TargetMode="External" /><Relationship Id="rId3" Type="http://schemas.openxmlformats.org/officeDocument/2006/relationships/hyperlink" Target="demos/stocks/stocks.pptx" TargetMode="External" /><Relationship Id="rId4" Type="http://schemas.openxmlformats.org/officeDocument/2006/relationships/image" Target="../media/image10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markdown/markdown-features.pptx" TargetMode="External" /><Relationship Id="rId3" Type="http://schemas.openxmlformats.org/officeDocument/2006/relationships/image" Target="../media/image11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demos/rcode/rcode.pptx" TargetMode="External" /><Relationship Id="rId3" Type="http://schemas.openxmlformats.org/officeDocument/2006/relationships/image" Target="../media/image12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://colorado.rstudio.com/rsc/tracker-app/" TargetMode="External" /><Relationship Id="rId3" Type="http://schemas.openxmlformats.org/officeDocument/2006/relationships/image" Target="../media/image13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markdown.rstudio.com/" TargetMode="External" /><Relationship Id="rId3" Type="http://schemas.openxmlformats.org/officeDocument/2006/relationships/hyperlink" Target="https://bookdown.org/yihui/rmarkdown/powerpoint-presentation.html" TargetMode="External" /><Relationship Id="rId4" Type="http://schemas.openxmlformats.org/officeDocument/2006/relationships/hyperlink" Target="https://support.rstudio.com/hc/en-us/articles/360004672913-Rendering-PowerPoint-Presentations-with-RStudio" TargetMode="External" /><Relationship Id="rId5" Type="http://schemas.openxmlformats.org/officeDocument/2006/relationships/hyperlink" Target="https://support.rstudio.com/hc/en-us/articles/360006283914" TargetMode="External" /><Relationship Id="rId6" Type="http://schemas.openxmlformats.org/officeDocument/2006/relationships/hyperlink" Target="https://community.rstudio.com/" TargetMode="External" /><Relationship Id="rId7" Type="http://schemas.openxmlformats.org/officeDocument/2006/relationships/hyperlink" Target="https://github.com/rstudio/rmarkdown/issues" TargetMode="External" /><Relationship Id="rId8" Type="http://schemas.openxmlformats.org/officeDocument/2006/relationships/image" Target="../media/image14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support.rstudio.com/hc/en-us/articles/360004672913-Rendering-PowerPoint-Presentations-with-RStudio" TargetMode="External" /><Relationship Id="rId3" Type="http://schemas.openxmlformats.org/officeDocument/2006/relationships/hyperlink" Target="https://support.rstudio.com/hc/en-us/articles/360006283914" TargetMode="External" /><Relationship Id="rId4" Type="http://schemas.openxmlformats.org/officeDocument/2006/relationships/image" Target="../media/image15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github.com/sol-eng/powerpoint" TargetMode="External" /><Relationship Id="rId3" Type="http://schemas.openxmlformats.org/officeDocument/2006/relationships/hyperlink" Target="../vignettes/1-getting-started.pptx" TargetMode="External" /><Relationship Id="rId4" Type="http://schemas.openxmlformats.org/officeDocument/2006/relationships/hyperlink" Target="../vignettes/2a-markdown-features.pptx" TargetMode="External" /><Relationship Id="rId5" Type="http://schemas.openxmlformats.org/officeDocument/2006/relationships/hyperlink" Target="../vignettes/2b-images-and-tables.pptx" TargetMode="External" /><Relationship Id="rId6" Type="http://schemas.openxmlformats.org/officeDocument/2006/relationships/hyperlink" Target="../vignettes/2c-columns-and-notes.pptx" TargetMode="External" /><Relationship Id="rId7" Type="http://schemas.openxmlformats.org/officeDocument/2006/relationships/hyperlink" Target="../vignettes/2d-templates.pptx" TargetMode="External" /><Relationship Id="rId8" Type="http://schemas.openxmlformats.org/officeDocument/2006/relationships/hyperlink" Target="../vignettes/3-structuring-the-presentation.pptx" TargetMode="External" /><Relationship Id="rId9" Type="http://schemas.openxmlformats.org/officeDocument/2006/relationships/hyperlink" Target="../vignettes/4-r-code-chunks.pptx" TargetMode="External" /><Relationship Id="rId10" Type="http://schemas.openxmlformats.org/officeDocument/2006/relationships/image" Target="../media/image16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rstudio/download/preview/" TargetMode="External" /><Relationship Id="rId3" Type="http://schemas.openxmlformats.org/officeDocument/2006/relationships/hyperlink" Target="https://www.rstudio.com/products/rstudio/download/preview/" TargetMode="External" /><Relationship Id="rId4" Type="http://schemas.openxmlformats.org/officeDocument/2006/relationships/hyperlink" Target="https://www.rstudio.com/products/rstudio/download/preview/" TargetMode="External" /><Relationship Id="rId5" Type="http://schemas.openxmlformats.org/officeDocument/2006/relationships/hyperlink" Target="https://www.rstudio.com/products/rstudio/download/preview/" TargetMode="External" /><Relationship Id="rId6" Type="http://schemas.openxmlformats.org/officeDocument/2006/relationships/hyperlink" Target="https://www.rstudio.com/products/rstudio/download/preview/" TargetMode="External" /><Relationship Id="rId8" Type="http://schemas.openxmlformats.org/officeDocument/2006/relationships/hyperlink" Target="https://www.rstudio.com/products/rstudio/download/preview/" TargetMode="External" /><Relationship Id="rId7" Type="http://schemas.openxmlformats.org/officeDocument/2006/relationships/image" Target="../media/image17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jp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4ds.had.co.nz/r-markdown.html" TargetMode="External" /><Relationship Id="rId4" Type="http://schemas.openxmlformats.org/officeDocument/2006/relationships/hyperlink" Target="https://r4ds.had.co.nz/r-markdown.html" TargetMode="External" /><Relationship Id="rId3" Type="http://schemas.openxmlformats.org/officeDocument/2006/relationships/image" Target="../media/image6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 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</a:t>
            </a:r>
            <a:r>
              <a:rPr/>
              <a:t> </a:t>
            </a:r>
            <a:r>
              <a:rPr/>
              <a:t>Introduction</a:t>
            </a: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Markdown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PowerPoint</a:t>
            </a:r>
          </a:p>
        </p:txBody>
      </p:sp>
      <p:pic>
        <p:nvPicPr>
          <p:cNvPr descr="img/ren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2628900"/>
            <a:ext cx="9664700" cy="2730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Pandoc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 is Pandoc?</a:t>
            </a:r>
          </a:p>
          <a:p>
            <a:pPr lvl="1"/>
            <a:r>
              <a:rPr/>
              <a:t>Open source software</a:t>
            </a:r>
          </a:p>
          <a:p>
            <a:pPr lvl="1"/>
            <a:r>
              <a:rPr/>
              <a:t>Convert files from one format to another</a:t>
            </a:r>
          </a:p>
          <a:p>
            <a:pPr lvl="1"/>
            <a:r>
              <a:rPr/>
              <a:t>A swiss army knife</a:t>
            </a:r>
          </a:p>
          <a:p>
            <a:pPr lvl="0" marL="0" indent="0">
              <a:buNone/>
            </a:pPr>
            <a:r>
              <a:rPr/>
              <a:t>PowerPoint output added in Pandoc 2</a:t>
            </a:r>
          </a:p>
          <a:p>
            <a:pPr lvl="1"/>
            <a:r>
              <a:rPr/>
              <a:t>Initial release in December 2017</a:t>
            </a:r>
          </a:p>
          <a:p>
            <a:pPr lvl="0" marL="0" indent="0">
              <a:buNone/>
            </a:pPr>
            <a:r>
              <a:rPr/>
              <a:t>Pandoc is bundled with RStudio</a:t>
            </a:r>
          </a:p>
          <a:p>
            <a:pPr lvl="1"/>
            <a:r>
              <a:rPr/>
              <a:t>Included in upcoming </a:t>
            </a:r>
            <a:r>
              <a:rPr>
                <a:hlinkClick r:id="rId2"/>
              </a:rPr>
              <a:t>RStudio IDE v1.2</a:t>
            </a:r>
          </a:p>
          <a:p>
            <a:pPr lvl="1"/>
            <a:r>
              <a:rPr/>
              <a:t>Included in </a:t>
            </a:r>
            <a:r>
              <a:rPr>
                <a:hlinkClick r:id="rId3"/>
              </a:rPr>
              <a:t>RStudio Connect</a:t>
            </a:r>
            <a:r>
              <a:rPr/>
              <a:t> as of v1.6.4</a:t>
            </a:r>
          </a:p>
        </p:txBody>
      </p:sp>
      <p:pic>
        <p:nvPicPr>
          <p:cNvPr descr="img/knife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Other</a:t>
            </a:r>
            <a:r>
              <a:rPr/>
              <a:t> </a:t>
            </a:r>
            <a:r>
              <a:rPr/>
              <a:t>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These popular R packages offer fine grain functions for creating PowerPoint presentations.</a:t>
            </a:r>
          </a:p>
          <a:p>
            <a:pPr lvl="1"/>
            <a:r>
              <a:rPr/>
              <a:t>ReportRs</a:t>
            </a:r>
          </a:p>
          <a:p>
            <a:pPr lvl="1"/>
            <a:r>
              <a:rPr/>
              <a:t>OfficeR</a:t>
            </a:r>
          </a:p>
          <a:p>
            <a:pPr lvl="1"/>
            <a:r>
              <a:rPr/>
              <a:t>R2PPT</a:t>
            </a:r>
          </a:p>
          <a:p>
            <a:pPr lvl="1"/>
            <a:r>
              <a:rPr/>
              <a:t>Displayr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Use</a:t>
            </a:r>
            <a:r>
              <a:rPr/>
              <a:t> </a:t>
            </a:r>
            <a:r>
              <a:rPr/>
              <a:t>Cases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then</a:t>
            </a:r>
            <a:r>
              <a:rPr/>
              <a:t> </a:t>
            </a:r>
            <a:r>
              <a:rPr/>
              <a:t>customize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Output text, tables, and plots to PowerPoint</a:t>
            </a:r>
          </a:p>
          <a:p>
            <a:pPr lvl="1"/>
            <a:r>
              <a:rPr/>
              <a:t>Modify and/or copy slides into your final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laptop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603500"/>
            <a:ext cx="2844800" cy="3187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Publish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Connect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RStudio Connect</a:t>
            </a:r>
          </a:p>
          <a:p>
            <a:pPr lvl="2"/>
            <a:r>
              <a:rPr/>
              <a:t>Publishing platform for R</a:t>
            </a:r>
          </a:p>
          <a:p>
            <a:pPr lvl="2"/>
            <a:r>
              <a:rPr/>
              <a:t>Runs your R code</a:t>
            </a:r>
          </a:p>
          <a:p>
            <a:pPr lvl="2"/>
            <a:r>
              <a:rPr/>
              <a:t>Share Shiny apps, R Markdown reports, and much more</a:t>
            </a:r>
          </a:p>
          <a:p>
            <a:pPr lvl="1"/>
            <a:r>
              <a:rPr/>
              <a:t>Output entire presentations with R Markdown</a:t>
            </a:r>
          </a:p>
          <a:p>
            <a:pPr lvl="2"/>
            <a:r>
              <a:rPr/>
              <a:t>Render programmatically on schedule</a:t>
            </a:r>
          </a:p>
          <a:p>
            <a:pPr lvl="2"/>
            <a:r>
              <a:rPr/>
              <a:t>Distribute via email</a:t>
            </a:r>
          </a:p>
          <a:p>
            <a:pPr lvl="2"/>
            <a:r>
              <a:rPr/>
              <a:t>Accept user input</a:t>
            </a:r>
          </a:p>
          <a:p>
            <a:pPr lvl="2"/>
            <a:r>
              <a:rPr>
                <a:hlinkClick r:id="rId3"/>
              </a:rPr>
              <a:t>Example</a:t>
            </a:r>
          </a:p>
        </p:txBody>
      </p:sp>
      <p:pic>
        <p:nvPicPr>
          <p:cNvPr descr="img/server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908300"/>
            <a:ext cx="2844800" cy="256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Features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Markdown</a:t>
            </a:r>
            <a:r>
              <a:rPr/>
              <a:t> </a:t>
            </a:r>
            <a:r>
              <a:rPr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Most markdown elements</a:t>
            </a:r>
          </a:p>
          <a:p>
            <a:pPr lvl="2"/>
            <a:r>
              <a:rPr/>
              <a:t>Text formats</a:t>
            </a:r>
          </a:p>
          <a:p>
            <a:pPr lvl="2"/>
            <a:r>
              <a:rPr/>
              <a:t>Lists</a:t>
            </a:r>
          </a:p>
          <a:p>
            <a:pPr lvl="2"/>
            <a:r>
              <a:rPr/>
              <a:t>Math expressions</a:t>
            </a:r>
          </a:p>
          <a:p>
            <a:pPr lvl="2"/>
            <a:r>
              <a:rPr/>
              <a:t>Hyperlinks</a:t>
            </a:r>
          </a:p>
          <a:p>
            <a:pPr lvl="1"/>
            <a:r>
              <a:rPr/>
              <a:t>As well as these nifty features</a:t>
            </a:r>
          </a:p>
          <a:p>
            <a:pPr lvl="2"/>
            <a:r>
              <a:rPr/>
              <a:t>Images and tables with captions</a:t>
            </a:r>
          </a:p>
          <a:p>
            <a:pPr lvl="2"/>
            <a:r>
              <a:rPr/>
              <a:t>Speaker notes</a:t>
            </a:r>
          </a:p>
          <a:p>
            <a:pPr lvl="2"/>
            <a:r>
              <a:rPr/>
              <a:t>Templates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markdown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3327400"/>
            <a:ext cx="2844800" cy="175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Supports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(of</a:t>
            </a:r>
            <a:r>
              <a:rPr/>
              <a:t> </a:t>
            </a:r>
            <a:r>
              <a:rPr/>
              <a:t>course!)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Code syntax highlighting</a:t>
            </a:r>
          </a:p>
          <a:p>
            <a:pPr lvl="1"/>
            <a:r>
              <a:rPr/>
              <a:t>Table output</a:t>
            </a:r>
          </a:p>
          <a:p>
            <a:pPr lvl="1"/>
            <a:r>
              <a:rPr/>
              <a:t>Plots (e.g ggplot)</a:t>
            </a:r>
          </a:p>
          <a:p>
            <a:pPr lvl="1"/>
            <a:r>
              <a:rPr/>
              <a:t>HTML Widgets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R_log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3098800"/>
            <a:ext cx="2844800" cy="2209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Point viewers to your Shiny app</a:t>
            </a:r>
          </a:p>
          <a:p>
            <a:pPr lvl="1"/>
            <a:r>
              <a:rPr/>
              <a:t>Install </a:t>
            </a:r>
            <a:r>
              <a:rPr sz="1800">
                <a:latin typeface="Courier"/>
              </a:rPr>
              <a:t>webshot</a:t>
            </a:r>
            <a:r>
              <a:rPr/>
              <a:t> package</a:t>
            </a:r>
          </a:p>
          <a:p>
            <a:pPr lvl="1"/>
            <a:r>
              <a:rPr/>
              <a:t>Install phanotmjs: </a:t>
            </a:r>
            <a:r>
              <a:rPr sz="1800">
                <a:latin typeface="Courier"/>
              </a:rPr>
              <a:t>webshot::install_phantomjs()</a:t>
            </a:r>
          </a:p>
          <a:p>
            <a:pPr lvl="1"/>
            <a:r>
              <a:rPr/>
              <a:t>Call </a:t>
            </a:r>
            <a:r>
              <a:rPr sz="1800">
                <a:latin typeface="Courier"/>
              </a:rPr>
              <a:t>knitr::include_app()</a:t>
            </a:r>
          </a:p>
          <a:p>
            <a:pPr lvl="0" marL="0" indent="0">
              <a:buNone/>
            </a:pPr>
            <a:r>
              <a:rPr/>
              <a:t>A linked image of your app will be included in your presentation</a:t>
            </a:r>
          </a:p>
          <a:p>
            <a:pPr lvl="1"/>
            <a:r>
              <a:rPr>
                <a:hlinkClick r:id="rId2"/>
              </a:rPr>
              <a:t>Example</a:t>
            </a:r>
          </a:p>
        </p:txBody>
      </p:sp>
      <p:pic>
        <p:nvPicPr>
          <p:cNvPr descr="img/shiny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Resources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rmarkdown.rstudio.com</a:t>
            </a:r>
          </a:p>
          <a:p>
            <a:pPr lvl="1"/>
            <a:r>
              <a:rPr>
                <a:hlinkClick r:id="rId3"/>
              </a:rPr>
              <a:t>R Markdown: The Definitive Guide</a:t>
            </a:r>
          </a:p>
          <a:p>
            <a:pPr lvl="1"/>
            <a:r>
              <a:rPr>
                <a:hlinkClick r:id="rId4"/>
              </a:rPr>
              <a:t>Getting started</a:t>
            </a:r>
          </a:p>
          <a:p>
            <a:pPr lvl="1"/>
            <a:r>
              <a:rPr>
                <a:hlinkClick r:id="rId5"/>
              </a:rPr>
              <a:t>Troubleshooting</a:t>
            </a:r>
          </a:p>
          <a:p>
            <a:pPr lvl="1"/>
            <a:r>
              <a:rPr>
                <a:hlinkClick r:id="rId6"/>
              </a:rPr>
              <a:t>community.rstudio.com</a:t>
            </a:r>
          </a:p>
          <a:p>
            <a:pPr lvl="1"/>
            <a:r>
              <a:rPr>
                <a:hlinkClick r:id="rId7"/>
              </a:rPr>
              <a:t>Submitting issues</a:t>
            </a:r>
          </a:p>
        </p:txBody>
      </p:sp>
      <p:pic>
        <p:nvPicPr>
          <p:cNvPr descr="img/info.png" id="0" name="Picture 1"/>
          <p:cNvPicPr>
            <a:picLocks noGrp="1" noChangeAspect="1"/>
          </p:cNvPicPr>
          <p:nvPr/>
        </p:nvPicPr>
        <p:blipFill>
          <a:blip r:embed="rId8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Frequently</a:t>
            </a:r>
            <a:r>
              <a:rPr/>
              <a:t> </a:t>
            </a:r>
            <a:r>
              <a:rPr/>
              <a:t>asked</a:t>
            </a:r>
            <a:r>
              <a:rPr/>
              <a:t> </a:t>
            </a:r>
            <a:r>
              <a:rPr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Getting started</a:t>
            </a:r>
          </a:p>
          <a:p>
            <a:pPr lvl="2"/>
            <a:r>
              <a:rPr/>
              <a:t>How do I use custom templates?</a:t>
            </a:r>
          </a:p>
          <a:p>
            <a:pPr lvl="2"/>
            <a:r>
              <a:rPr/>
              <a:t>How do I structure my presentation?</a:t>
            </a:r>
          </a:p>
          <a:p>
            <a:pPr lvl="1"/>
            <a:r>
              <a:rPr>
                <a:hlinkClick r:id="rId3"/>
              </a:rPr>
              <a:t>Troubleshooting</a:t>
            </a:r>
          </a:p>
          <a:p>
            <a:pPr lvl="2"/>
            <a:r>
              <a:rPr/>
              <a:t>Why does my presentation not open properly?</a:t>
            </a:r>
          </a:p>
          <a:p>
            <a:pPr lvl="2"/>
            <a:r>
              <a:rPr/>
              <a:t>How do I put an image and text on the same slide?</a:t>
            </a:r>
          </a:p>
          <a:p>
            <a:pPr lvl="2"/>
            <a:r>
              <a:rPr/>
              <a:t>How do I control the placement of images and text?</a:t>
            </a:r>
          </a:p>
        </p:txBody>
      </p:sp>
      <p:pic>
        <p:nvPicPr>
          <p:cNvPr descr="img/faq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Vignettes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github.com/sol-eng/powerpoint</a:t>
            </a:r>
          </a:p>
          <a:p>
            <a:pPr lvl="1"/>
            <a:r>
              <a:rPr>
                <a:hlinkClick r:id="rId3"/>
              </a:rPr>
              <a:t>Getting Started</a:t>
            </a:r>
          </a:p>
          <a:p>
            <a:pPr lvl="1"/>
            <a:r>
              <a:rPr>
                <a:hlinkClick r:id="rId4"/>
              </a:rPr>
              <a:t>Markdown Features</a:t>
            </a:r>
          </a:p>
          <a:p>
            <a:pPr lvl="1"/>
            <a:r>
              <a:rPr>
                <a:hlinkClick r:id="rId5"/>
              </a:rPr>
              <a:t>Images and Tables</a:t>
            </a:r>
          </a:p>
          <a:p>
            <a:pPr lvl="1"/>
            <a:r>
              <a:rPr>
                <a:hlinkClick r:id="rId6"/>
              </a:rPr>
              <a:t>Columns and Notes</a:t>
            </a:r>
          </a:p>
          <a:p>
            <a:pPr lvl="1"/>
            <a:r>
              <a:rPr>
                <a:hlinkClick r:id="rId7"/>
              </a:rPr>
              <a:t>Templates</a:t>
            </a:r>
          </a:p>
          <a:p>
            <a:pPr lvl="1"/>
            <a:r>
              <a:rPr>
                <a:hlinkClick r:id="rId8"/>
              </a:rPr>
              <a:t>Structuring the Presentation</a:t>
            </a:r>
          </a:p>
          <a:p>
            <a:pPr lvl="1"/>
            <a:r>
              <a:rPr>
                <a:hlinkClick r:id="rId9"/>
              </a:rPr>
              <a:t>R Code Chunks</a:t>
            </a:r>
          </a:p>
        </p:txBody>
      </p:sp>
      <p:pic>
        <p:nvPicPr>
          <p:cNvPr descr="img/Octocat.png" id="0" name="Picture 1"/>
          <p:cNvPicPr>
            <a:picLocks noGrp="1" noChangeAspect="1"/>
          </p:cNvPicPr>
          <p:nvPr/>
        </p:nvPicPr>
        <p:blipFill>
          <a:blip r:embed="rId10"/>
          <a:stretch>
            <a:fillRect/>
          </a:stretch>
        </p:blipFill>
        <p:spPr bwMode="auto">
          <a:xfrm>
            <a:off x="9017000" y="3009900"/>
            <a:ext cx="28448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Try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>
                <a:hlinkClick r:id="rId2"/>
              </a:rPr>
              <a:t>RStudio</a:t>
            </a:r>
            <a:r>
              <a:rPr>
                <a:hlinkClick r:id="rId3"/>
              </a:rPr>
              <a:t> </a:t>
            </a:r>
            <a:r>
              <a:rPr>
                <a:hlinkClick r:id="rId4"/>
              </a:rPr>
              <a:t>v1.2</a:t>
            </a:r>
            <a:r>
              <a:rPr>
                <a:hlinkClick r:id="rId5"/>
              </a:rPr>
              <a:t> </a:t>
            </a:r>
            <a:r>
              <a:rPr>
                <a:hlinkClick r:id="rId6"/>
              </a:rPr>
              <a:t>Preview</a:t>
            </a:r>
          </a:p>
        </p:txBody>
      </p:sp>
      <p:pic>
        <p:nvPicPr>
          <p:cNvPr descr="img/ide.png" id="0" name="Picture 1">
            <a:hlinkClick r:id="rId8"/>
          </p:cNvPr>
          <p:cNvPicPr>
            <a:picLocks noGrp="1" noChangeAspect="1"/>
          </p:cNvPicPr>
          <p:nvPr/>
        </p:nvPicPr>
        <p:blipFill>
          <a:blip r:embed="rId7"/>
          <a:stretch>
            <a:fillRect/>
          </a:stretch>
        </p:blipFill>
        <p:spPr bwMode="auto">
          <a:xfrm>
            <a:off x="4330700" y="1816100"/>
            <a:ext cx="46990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841500" y="5651500"/>
            <a:ext cx="96647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Click</a:t>
            </a:r>
            <a:r>
              <a:rPr/>
              <a:t> </a:t>
            </a:r>
            <a:r>
              <a:rPr/>
              <a:t>image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download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v1.2</a:t>
            </a:r>
            <a:r>
              <a:rPr/>
              <a:t> </a:t>
            </a:r>
            <a:r>
              <a:rPr/>
              <a:t>Preview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Thank</a:t>
            </a:r>
            <a:r>
              <a:rPr/>
              <a:t> </a:t>
            </a:r>
            <a:r>
              <a:rPr/>
              <a:t>you</a:t>
            </a:r>
          </a:p>
        </p:txBody>
      </p:sp>
      <p:pic>
        <p:nvPicPr>
          <p:cNvPr descr="img/ppt-rmd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1816100"/>
            <a:ext cx="77216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Everyone</a:t>
            </a:r>
            <a:r>
              <a:rPr/>
              <a:t> </a:t>
            </a:r>
            <a:r>
              <a:rPr/>
              <a:t>knows</a:t>
            </a:r>
            <a:r>
              <a:rPr/>
              <a:t> </a:t>
            </a:r>
            <a:r>
              <a:rPr/>
              <a:t>PowerPoint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Standard communication tool</a:t>
            </a:r>
          </a:p>
          <a:p>
            <a:pPr lvl="1"/>
            <a:r>
              <a:rPr/>
              <a:t>Especially in business</a:t>
            </a:r>
          </a:p>
          <a:p>
            <a:pPr lvl="1"/>
            <a:r>
              <a:rPr/>
              <a:t>People “speak” PowerPoint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It’s useful – it works</a:t>
            </a:r>
          </a:p>
          <a:p>
            <a:pPr lvl="1"/>
            <a:r>
              <a:rPr/>
              <a:t>Flexible enough to get the job done</a:t>
            </a:r>
          </a:p>
          <a:p>
            <a:pPr lvl="1"/>
            <a:r>
              <a:rPr/>
              <a:t>You can make slides fast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Everyone has personal experience with it</a:t>
            </a:r>
          </a:p>
        </p:txBody>
      </p:sp>
      <p:pic>
        <p:nvPicPr>
          <p:cNvPr descr="img/p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768600"/>
            <a:ext cx="2844800" cy="284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But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coded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code is your product</a:t>
            </a:r>
          </a:p>
          <a:p>
            <a:pPr lvl="1"/>
            <a:r>
              <a:rPr/>
              <a:t>Your output is a manifestation of your code</a:t>
            </a:r>
          </a:p>
          <a:p>
            <a:pPr lvl="1"/>
            <a:r>
              <a:rPr/>
              <a:t>Plots, tables, model output,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Markdown makes your work reproducible</a:t>
            </a:r>
          </a:p>
          <a:p>
            <a:pPr lvl="1"/>
            <a:r>
              <a:rPr/>
              <a:t>Weave text and code to produce elegantly formatted output</a:t>
            </a:r>
          </a:p>
          <a:p>
            <a:pPr lvl="1"/>
            <a:r>
              <a:rPr/>
              <a:t>Use R Notebook mode for interactive analysis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Choose your output format</a:t>
            </a:r>
          </a:p>
          <a:p>
            <a:pPr lvl="1"/>
            <a:r>
              <a:rPr/>
              <a:t>Reports, apps, dashboards, HTML, PDF, Word,</a:t>
            </a:r>
          </a:p>
          <a:p>
            <a:pPr lvl="1"/>
            <a:r>
              <a:rPr/>
              <a:t>but not PowerPoint … UNTIL NOW!</a:t>
            </a:r>
          </a:p>
        </p:txBody>
      </p:sp>
      <p:pic>
        <p:nvPicPr>
          <p:cNvPr descr="img/rmarkdow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552700"/>
            <a:ext cx="2844800" cy="3302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Make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 Markdown.</a:t>
            </a:r>
          </a:p>
        </p:txBody>
      </p:sp>
      <p:pic>
        <p:nvPicPr>
          <p:cNvPr descr="img/rpb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860800" y="1816100"/>
            <a:ext cx="56388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841500" y="5651500"/>
            <a:ext cx="96647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version</a:t>
            </a:r>
            <a:r>
              <a:rPr/>
              <a:t> </a:t>
            </a:r>
            <a:r>
              <a:rPr/>
              <a:t>1.2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render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IDE.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combines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–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Markdown.</a:t>
            </a:r>
            <a:r>
              <a:rPr/>
              <a:t> </a:t>
            </a:r>
            <a:r>
              <a:rPr/>
              <a:t>Think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Rheese’s</a:t>
            </a:r>
            <a:r>
              <a:rPr/>
              <a:t> </a:t>
            </a:r>
            <a:r>
              <a:rPr/>
              <a:t>Peanut</a:t>
            </a:r>
            <a:r>
              <a:rPr/>
              <a:t> </a:t>
            </a:r>
            <a:r>
              <a:rPr/>
              <a:t>Butter</a:t>
            </a:r>
            <a:r>
              <a:rPr/>
              <a:t> </a:t>
            </a:r>
            <a:r>
              <a:rPr/>
              <a:t>Cup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software.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Demo: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PowerPoint</a:t>
            </a:r>
            <a:r>
              <a:rPr/>
              <a:t> </a:t>
            </a:r>
            <a:r>
              <a:rPr/>
              <a:t>Presentation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RStudio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Quick</a:t>
            </a:r>
            <a:r>
              <a:rPr/>
              <a:t> </a:t>
            </a:r>
            <a:r>
              <a:rPr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new R Markdown Document:</a:t>
            </a:r>
          </a:p>
          <a:p>
            <a:pPr lvl="1"/>
            <a:r>
              <a:rPr sz="1800">
                <a:latin typeface="Courier"/>
              </a:rPr>
              <a:t>File &gt; New File &gt; R Markdown &gt; Presentation</a:t>
            </a:r>
          </a:p>
          <a:p>
            <a:pPr lvl="0" marL="0" indent="0">
              <a:buNone/>
            </a:pPr>
            <a:r>
              <a:rPr/>
              <a:t>Then choose:</a:t>
            </a:r>
          </a:p>
          <a:p>
            <a:pPr lvl="1"/>
            <a:r>
              <a:rPr sz="1800">
                <a:latin typeface="Courier"/>
              </a:rPr>
              <a:t>Knit to PowerPoint</a:t>
            </a:r>
          </a:p>
          <a:p>
            <a:pPr lvl="0" marL="0" indent="0">
              <a:buNone/>
            </a:pPr>
            <a:r>
              <a:rPr/>
              <a:t>Open the presentation:</a:t>
            </a:r>
          </a:p>
          <a:p>
            <a:pPr lvl="1"/>
            <a:r>
              <a:rPr/>
              <a:t>RStudio Desktop – Opens automatically</a:t>
            </a:r>
          </a:p>
          <a:p>
            <a:pPr lvl="1"/>
            <a:r>
              <a:rPr/>
              <a:t>RStudio Server – Downloads automatically</a:t>
            </a:r>
          </a:p>
          <a:p>
            <a:pPr lvl="1"/>
            <a:r>
              <a:rPr i="1"/>
              <a:t>You will need PowerPoint on your workstation</a:t>
            </a:r>
          </a:p>
          <a:p>
            <a:pPr lvl="0" marL="0" indent="0">
              <a:buNone/>
            </a:pPr>
            <a:r>
              <a:rPr/>
              <a:t>Render programmatically</a:t>
            </a:r>
          </a:p>
          <a:p>
            <a:pPr lvl="1"/>
            <a:r>
              <a:rPr i="1"/>
              <a:t>IDE not required</a:t>
            </a:r>
          </a:p>
          <a:p>
            <a:pPr lvl="1"/>
            <a:r>
              <a:rPr sz="1800">
                <a:latin typeface="Courier"/>
              </a:rPr>
              <a:t>rmarkdown::render("in.Rmd", output_format = "powerpoint_presentation")</a:t>
            </a:r>
          </a:p>
        </p:txBody>
      </p:sp>
      <p:pic>
        <p:nvPicPr>
          <p:cNvPr descr="img/newrm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0" y="2946400"/>
            <a:ext cx="2844800" cy="250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Benefits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R For Data Science</a:t>
            </a:r>
          </a:p>
          <a:p>
            <a:pPr lvl="1"/>
            <a:r>
              <a:rPr/>
              <a:t>Communicating to decision makers</a:t>
            </a:r>
          </a:p>
          <a:p>
            <a:pPr lvl="1"/>
            <a:r>
              <a:rPr/>
              <a:t>Collaborating with other data scientists</a:t>
            </a:r>
          </a:p>
          <a:p>
            <a:pPr lvl="1"/>
            <a:r>
              <a:rPr/>
              <a:t>An environment in which you </a:t>
            </a:r>
            <a:r>
              <a:rPr i="1"/>
              <a:t>do</a:t>
            </a:r>
            <a:r>
              <a:rPr/>
              <a:t> data science</a:t>
            </a:r>
          </a:p>
          <a:p>
            <a:pPr lvl="0" marL="0" indent="0">
              <a:buNone/>
            </a:pPr>
            <a:r>
              <a:rPr/>
              <a:t>Spend less time iterating on presentation slides and more time doing better data science</a:t>
            </a:r>
          </a:p>
        </p:txBody>
      </p:sp>
      <p:pic>
        <p:nvPicPr>
          <p:cNvPr descr="img/cover.png" id="0" name="Picture 1">
            <a:hlinkClick r:id="rId4"/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0" y="2057400"/>
            <a:ext cx="2844800" cy="426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work?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PowerPoint Presentations with R Markdown</dc:title>
  <dc:creator/>
  <cp:keywords/>
  <dcterms:created xsi:type="dcterms:W3CDTF">2018-11-28T15:42:03Z</dcterms:created>
  <dcterms:modified xsi:type="dcterms:W3CDTF">2018-11-28T15:42:03Z</dcterms:modified>
</cp:coreProperties>
</file>